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msterdam Four" panose="020B0604020202020204" charset="0"/>
      <p:regular r:id="rId12"/>
    </p:embeddedFont>
    <p:embeddedFont>
      <p:font typeface="ITC Franklin Gothic LT" panose="020B0604020202020204" charset="0"/>
      <p:regular r:id="rId13"/>
    </p:embeddedFont>
    <p:embeddedFont>
      <p:font typeface="ITC Franklin Gothic LT Semi-Bold" panose="020B0604020202020204" charset="0"/>
      <p:regular r:id="rId14"/>
    </p:embeddedFont>
    <p:embeddedFont>
      <p:font typeface="League Gothic" panose="020B0604020202020204" charset="0"/>
      <p:regular r:id="rId15"/>
    </p:embeddedFont>
    <p:embeddedFont>
      <p:font typeface="Times New Roman Bold Italics" panose="020B0604020202020204" charset="0"/>
      <p:regular r:id="rId16"/>
    </p:embeddedFont>
    <p:embeddedFont>
      <p:font typeface="Times New Roman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svg"/><Relationship Id="rId7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8.sv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sv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7956" y="5085847"/>
            <a:ext cx="3827651" cy="3827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39" y="1672355"/>
            <a:ext cx="3389171" cy="3389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805" y="4038431"/>
            <a:ext cx="2094831" cy="20948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4365" y="2991016"/>
            <a:ext cx="2094831" cy="20948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4606" y="2357985"/>
            <a:ext cx="6557775" cy="5436991"/>
          </a:xfrm>
          <a:custGeom>
            <a:avLst/>
            <a:gdLst/>
            <a:ahLst/>
            <a:cxnLst/>
            <a:rect l="l" t="t" r="r" b="b"/>
            <a:pathLst>
              <a:path w="6557775" h="5436991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74223" y="1719980"/>
            <a:ext cx="5253409" cy="685630"/>
            <a:chOff x="0" y="0"/>
            <a:chExt cx="1104806" cy="1441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4806" cy="144190"/>
            </a:xfrm>
            <a:custGeom>
              <a:avLst/>
              <a:gdLst/>
              <a:ahLst/>
              <a:cxnLst/>
              <a:rect l="l" t="t" r="r" b="b"/>
              <a:pathLst>
                <a:path w="1104806" h="144190">
                  <a:moveTo>
                    <a:pt x="29474" y="0"/>
                  </a:moveTo>
                  <a:lnTo>
                    <a:pt x="1075332" y="0"/>
                  </a:lnTo>
                  <a:cubicBezTo>
                    <a:pt x="1083149" y="0"/>
                    <a:pt x="1090646" y="3105"/>
                    <a:pt x="1096174" y="8633"/>
                  </a:cubicBezTo>
                  <a:cubicBezTo>
                    <a:pt x="1101701" y="14160"/>
                    <a:pt x="1104806" y="21657"/>
                    <a:pt x="1104806" y="29474"/>
                  </a:cubicBezTo>
                  <a:lnTo>
                    <a:pt x="1104806" y="114716"/>
                  </a:lnTo>
                  <a:cubicBezTo>
                    <a:pt x="1104806" y="122533"/>
                    <a:pt x="1101701" y="130030"/>
                    <a:pt x="1096174" y="135557"/>
                  </a:cubicBezTo>
                  <a:cubicBezTo>
                    <a:pt x="1090646" y="141085"/>
                    <a:pt x="1083149" y="144190"/>
                    <a:pt x="1075332" y="144190"/>
                  </a:cubicBezTo>
                  <a:lnTo>
                    <a:pt x="29474" y="144190"/>
                  </a:lnTo>
                  <a:cubicBezTo>
                    <a:pt x="21657" y="144190"/>
                    <a:pt x="14160" y="141085"/>
                    <a:pt x="8633" y="135557"/>
                  </a:cubicBezTo>
                  <a:cubicBezTo>
                    <a:pt x="3105" y="130030"/>
                    <a:pt x="0" y="122533"/>
                    <a:pt x="0" y="114716"/>
                  </a:cubicBezTo>
                  <a:lnTo>
                    <a:pt x="0" y="29474"/>
                  </a:lnTo>
                  <a:cubicBezTo>
                    <a:pt x="0" y="21657"/>
                    <a:pt x="3105" y="14160"/>
                    <a:pt x="8633" y="8633"/>
                  </a:cubicBezTo>
                  <a:cubicBezTo>
                    <a:pt x="14160" y="3105"/>
                    <a:pt x="21657" y="0"/>
                    <a:pt x="29474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04806" cy="19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1627902">
            <a:off x="6335051" y="2326537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627902" flipV="1">
            <a:off x="747928" y="76428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4566" y="6133262"/>
            <a:ext cx="632667" cy="675664"/>
          </a:xfrm>
          <a:custGeom>
            <a:avLst/>
            <a:gdLst/>
            <a:ahLst/>
            <a:cxnLst/>
            <a:rect l="l" t="t" r="r" b="b"/>
            <a:pathLst>
              <a:path w="632667" h="675664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735135" y="2177010"/>
            <a:ext cx="10159457" cy="197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102"/>
              </a:lnSpc>
              <a:spcBef>
                <a:spcPct val="0"/>
              </a:spcBef>
            </a:pPr>
            <a:r>
              <a:rPr lang="en-US" sz="11501">
                <a:solidFill>
                  <a:srgbClr val="8F6234"/>
                </a:solidFill>
                <a:latin typeface="League Gothic"/>
              </a:rPr>
              <a:t> LIBRARY MANAGEMENT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17024" y="4188364"/>
            <a:ext cx="8142276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1E302C"/>
                </a:solidFill>
                <a:latin typeface="Amsterdam Four"/>
              </a:rPr>
              <a:t>System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1203" y="1818347"/>
            <a:ext cx="49594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 Semi-Bold"/>
              </a:rPr>
              <a:t>ELAKSHME DEVI.C</a:t>
            </a:r>
          </a:p>
        </p:txBody>
      </p:sp>
      <p:sp>
        <p:nvSpPr>
          <p:cNvPr id="30" name="Freeform 30"/>
          <p:cNvSpPr/>
          <p:nvPr/>
        </p:nvSpPr>
        <p:spPr>
          <a:xfrm flipH="1">
            <a:off x="8872295" y="5620762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7553" y="1741608"/>
            <a:ext cx="6684726" cy="66847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3173" y="2234242"/>
            <a:ext cx="3729774" cy="37297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98835" y="4790890"/>
            <a:ext cx="3373245" cy="3373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4807" y="1741608"/>
            <a:ext cx="8030218" cy="6803785"/>
          </a:xfrm>
          <a:custGeom>
            <a:avLst/>
            <a:gdLst/>
            <a:ahLst/>
            <a:cxnLst/>
            <a:rect l="l" t="t" r="r" b="b"/>
            <a:pathLst>
              <a:path w="8030218" h="6803785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834192"/>
            <a:ext cx="9524165" cy="35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6145" y="4410587"/>
            <a:ext cx="7548663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1E302C"/>
                </a:solidFill>
                <a:latin typeface="Amsterdam Four"/>
              </a:rPr>
              <a:t>You</a:t>
            </a:r>
          </a:p>
        </p:txBody>
      </p:sp>
      <p:sp>
        <p:nvSpPr>
          <p:cNvPr id="20" name="Freeform 20"/>
          <p:cNvSpPr/>
          <p:nvPr/>
        </p:nvSpPr>
        <p:spPr>
          <a:xfrm rot="-8491720">
            <a:off x="6963099" y="540970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3134415">
            <a:off x="16132471" y="1910334"/>
            <a:ext cx="1503369" cy="647815"/>
          </a:xfrm>
          <a:custGeom>
            <a:avLst/>
            <a:gdLst/>
            <a:ahLst/>
            <a:cxnLst/>
            <a:rect l="l" t="t" r="r" b="b"/>
            <a:pathLst>
              <a:path w="1503369" h="647815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686876" y="1854993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1388732" y="5620686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21779" y="1495133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068878" y="5186426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5696734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207042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6717349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68878" y="7227657"/>
            <a:ext cx="441907" cy="4419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68878" y="7735265"/>
            <a:ext cx="441907" cy="4419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068878" y="8242872"/>
            <a:ext cx="441907" cy="4419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068878" y="676275"/>
            <a:ext cx="8238576" cy="31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30"/>
              </a:lnSpc>
              <a:spcBef>
                <a:spcPct val="0"/>
              </a:spcBef>
            </a:pPr>
            <a:r>
              <a:rPr lang="en-US" sz="18164">
                <a:solidFill>
                  <a:srgbClr val="8F6234"/>
                </a:solidFill>
                <a:latin typeface="League Gothic"/>
              </a:rPr>
              <a:t>TABLE OF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68878" y="2521545"/>
            <a:ext cx="7043217" cy="220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65"/>
              </a:lnSpc>
              <a:spcBef>
                <a:spcPct val="0"/>
              </a:spcBef>
            </a:pPr>
            <a:r>
              <a:rPr lang="en-US" sz="12975">
                <a:solidFill>
                  <a:srgbClr val="1E302C"/>
                </a:solidFill>
                <a:latin typeface="Amsterdam Four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89536" y="5137126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Problem statement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4292" y="525539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5765704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6276012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4292" y="6786320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04292" y="7296628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04292" y="780693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4292" y="8317243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</a:rPr>
              <a:t>07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5647434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Proposed solution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9536" y="6157742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Objectives of LMS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89536" y="6668050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Flow chart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89536" y="7178358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Library Manager Source Code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789536" y="7688665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Concepts for building LMS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89536" y="8198973"/>
            <a:ext cx="6887830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Times New Roman"/>
              </a:rPr>
              <a:t>Sample output of LMS</a:t>
            </a:r>
          </a:p>
        </p:txBody>
      </p:sp>
      <p:sp>
        <p:nvSpPr>
          <p:cNvPr id="55" name="Freeform 55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215025" y="1854364"/>
            <a:ext cx="5194714" cy="51947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615892" y="5090855"/>
            <a:ext cx="3010647" cy="30106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5025" y="883249"/>
            <a:ext cx="2316520" cy="231652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2451352"/>
            <a:ext cx="6597839" cy="5650150"/>
          </a:xfrm>
          <a:custGeom>
            <a:avLst/>
            <a:gdLst/>
            <a:ahLst/>
            <a:cxnLst/>
            <a:rect l="l" t="t" r="r" b="b"/>
            <a:pathLst>
              <a:path w="6597839" h="5650150">
                <a:moveTo>
                  <a:pt x="0" y="0"/>
                </a:moveTo>
                <a:lnTo>
                  <a:pt x="6597839" y="0"/>
                </a:lnTo>
                <a:lnTo>
                  <a:pt x="6597839" y="5650150"/>
                </a:lnTo>
                <a:lnTo>
                  <a:pt x="0" y="565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389902" y="673699"/>
            <a:ext cx="10455608" cy="18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9"/>
              </a:lnSpc>
              <a:spcBef>
                <a:spcPct val="0"/>
              </a:spcBef>
            </a:pPr>
            <a:r>
              <a:rPr lang="en-US" sz="10963">
                <a:solidFill>
                  <a:srgbClr val="1E302C"/>
                </a:solidFill>
                <a:latin typeface="Amsterdam Four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01 of 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47301" y="3815159"/>
            <a:ext cx="10094853" cy="457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  <a:spcBef>
                <a:spcPct val="0"/>
              </a:spcBef>
            </a:pPr>
            <a:r>
              <a:rPr lang="en-US" sz="2878" i="1" dirty="0">
                <a:solidFill>
                  <a:srgbClr val="1E30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libraries are having difficulty integrating various formats, including multimedia and e-resources, because of outdated management systems. Inefficient cataloguing, resource tracking bottlenecks, and a lack of analytics tools hinder librarians from optimizing collections and improving user experiences. To close the gap, libraries require a modern library management system with an intuitive interface, effective cataloguing, and analytics capabilities to resurrect libraries as vibrant </a:t>
            </a:r>
            <a:r>
              <a:rPr lang="en-US" sz="2878" i="1" dirty="0" err="1">
                <a:solidFill>
                  <a:srgbClr val="1E30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centres</a:t>
            </a:r>
            <a:r>
              <a:rPr lang="en-US" sz="2878" i="1" dirty="0">
                <a:solidFill>
                  <a:srgbClr val="1E30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knowledge and community involvement in the digital era.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0559272" y="3223582"/>
            <a:ext cx="6116868" cy="0"/>
          </a:xfrm>
          <a:prstGeom prst="line">
            <a:avLst/>
          </a:prstGeom>
          <a:ln w="47625" cap="rnd">
            <a:solidFill>
              <a:srgbClr val="8DAFA8"/>
            </a:solidFill>
            <a:prstDash val="lgDash"/>
            <a:headEnd type="none" w="sm" len="sm"/>
            <a:tailEnd type="oval" w="lg" len="lg"/>
          </a:ln>
        </p:spPr>
      </p:sp>
      <p:sp>
        <p:nvSpPr>
          <p:cNvPr id="27" name="Freeform 27"/>
          <p:cNvSpPr/>
          <p:nvPr/>
        </p:nvSpPr>
        <p:spPr>
          <a:xfrm rot="-6773629">
            <a:off x="707018" y="6999908"/>
            <a:ext cx="1637417" cy="705578"/>
          </a:xfrm>
          <a:custGeom>
            <a:avLst/>
            <a:gdLst/>
            <a:ahLst/>
            <a:cxnLst/>
            <a:rect l="l" t="t" r="r" b="b"/>
            <a:pathLst>
              <a:path w="1637417" h="705578">
                <a:moveTo>
                  <a:pt x="0" y="0"/>
                </a:moveTo>
                <a:lnTo>
                  <a:pt x="1637417" y="0"/>
                </a:lnTo>
                <a:lnTo>
                  <a:pt x="1637417" y="705577"/>
                </a:lnTo>
                <a:lnTo>
                  <a:pt x="0" y="70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H="1">
            <a:off x="7042766" y="1028700"/>
            <a:ext cx="1167547" cy="1246895"/>
          </a:xfrm>
          <a:custGeom>
            <a:avLst/>
            <a:gdLst/>
            <a:ahLst/>
            <a:cxnLst/>
            <a:rect l="l" t="t" r="r" b="b"/>
            <a:pathLst>
              <a:path w="1167547" h="1246895">
                <a:moveTo>
                  <a:pt x="1167547" y="0"/>
                </a:moveTo>
                <a:lnTo>
                  <a:pt x="0" y="0"/>
                </a:lnTo>
                <a:lnTo>
                  <a:pt x="0" y="1246895"/>
                </a:lnTo>
                <a:lnTo>
                  <a:pt x="1167547" y="1246895"/>
                </a:lnTo>
                <a:lnTo>
                  <a:pt x="11675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02 of 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0649" y="6072860"/>
            <a:ext cx="2130195" cy="38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7EF"/>
                </a:solidFill>
                <a:latin typeface="ITC Franklin Gothic LT Semi-Bold"/>
              </a:rPr>
              <a:t>SKILLS</a:t>
            </a:r>
          </a:p>
        </p:txBody>
      </p:sp>
      <p:sp>
        <p:nvSpPr>
          <p:cNvPr id="28" name="Freeform 28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28700" y="658425"/>
            <a:ext cx="7032896" cy="333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605"/>
              </a:lnSpc>
              <a:spcBef>
                <a:spcPct val="0"/>
              </a:spcBef>
            </a:pPr>
            <a:r>
              <a:rPr lang="en-US" sz="9718">
                <a:solidFill>
                  <a:srgbClr val="000000"/>
                </a:solidFill>
                <a:latin typeface="Amsterdam Four"/>
              </a:rPr>
              <a:t>Proposed            Solution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61596" y="1080218"/>
            <a:ext cx="9626917" cy="681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2"/>
              </a:lnSpc>
              <a:spcBef>
                <a:spcPct val="0"/>
              </a:spcBef>
            </a:pPr>
            <a:r>
              <a:rPr lang="en-US" sz="3823" dirty="0">
                <a:solidFill>
                  <a:srgbClr val="151F28"/>
                </a:solidFill>
                <a:latin typeface="Times New Roman Italics"/>
              </a:rPr>
              <a:t>To solve the traditional issue we are building a Web development project of library management system using C and data structures in which we will be providing User-friendly interface for easy navigation, Efficient book search functionality , seamless book issuance and return policy , automated tracking of library activities, Regular maintenance of book availability records and Secure login and access control managed by the admin.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3826242" y="4886350"/>
            <a:ext cx="3389171" cy="33891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38186" y="4020013"/>
            <a:ext cx="3004720" cy="30047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634348" y="4020013"/>
            <a:ext cx="5581065" cy="4586620"/>
          </a:xfrm>
          <a:custGeom>
            <a:avLst/>
            <a:gdLst/>
            <a:ahLst/>
            <a:cxnLst/>
            <a:rect l="l" t="t" r="r" b="b"/>
            <a:pathLst>
              <a:path w="5581065" h="4586620">
                <a:moveTo>
                  <a:pt x="0" y="0"/>
                </a:moveTo>
                <a:lnTo>
                  <a:pt x="5581065" y="0"/>
                </a:lnTo>
                <a:lnTo>
                  <a:pt x="5581065" y="4586621"/>
                </a:lnTo>
                <a:lnTo>
                  <a:pt x="0" y="458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598098" y="1377159"/>
            <a:ext cx="7099990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887"/>
              </a:lnSpc>
              <a:spcBef>
                <a:spcPct val="0"/>
              </a:spcBef>
            </a:pPr>
            <a:r>
              <a:rPr lang="en-US" sz="6348" dirty="0">
                <a:solidFill>
                  <a:srgbClr val="1E302C"/>
                </a:solidFill>
                <a:latin typeface="Amsterdam Four"/>
              </a:rPr>
              <a:t>Objective of  Library Management System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623270"/>
            <a:ext cx="9248104" cy="2606168"/>
            <a:chOff x="0" y="0"/>
            <a:chExt cx="2435715" cy="6863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5715" cy="686398"/>
            </a:xfrm>
            <a:custGeom>
              <a:avLst/>
              <a:gdLst/>
              <a:ahLst/>
              <a:cxnLst/>
              <a:rect l="l" t="t" r="r" b="b"/>
              <a:pathLst>
                <a:path w="2435715" h="686398">
                  <a:moveTo>
                    <a:pt x="16743" y="0"/>
                  </a:moveTo>
                  <a:lnTo>
                    <a:pt x="2418972" y="0"/>
                  </a:lnTo>
                  <a:cubicBezTo>
                    <a:pt x="2423412" y="0"/>
                    <a:pt x="2427671" y="1764"/>
                    <a:pt x="2430811" y="4904"/>
                  </a:cubicBezTo>
                  <a:cubicBezTo>
                    <a:pt x="2433950" y="8044"/>
                    <a:pt x="2435715" y="12302"/>
                    <a:pt x="2435715" y="16743"/>
                  </a:cubicBezTo>
                  <a:lnTo>
                    <a:pt x="2435715" y="669655"/>
                  </a:lnTo>
                  <a:cubicBezTo>
                    <a:pt x="2435715" y="674096"/>
                    <a:pt x="2433950" y="678354"/>
                    <a:pt x="2430811" y="681494"/>
                  </a:cubicBezTo>
                  <a:cubicBezTo>
                    <a:pt x="2427671" y="684634"/>
                    <a:pt x="2423412" y="686398"/>
                    <a:pt x="2418972" y="686398"/>
                  </a:cubicBezTo>
                  <a:lnTo>
                    <a:pt x="16743" y="686398"/>
                  </a:lnTo>
                  <a:cubicBezTo>
                    <a:pt x="12302" y="686398"/>
                    <a:pt x="8044" y="684634"/>
                    <a:pt x="4904" y="681494"/>
                  </a:cubicBezTo>
                  <a:cubicBezTo>
                    <a:pt x="1764" y="678354"/>
                    <a:pt x="0" y="674096"/>
                    <a:pt x="0" y="669655"/>
                  </a:cubicBezTo>
                  <a:lnTo>
                    <a:pt x="0" y="16743"/>
                  </a:lnTo>
                  <a:cubicBezTo>
                    <a:pt x="0" y="12302"/>
                    <a:pt x="1764" y="8044"/>
                    <a:pt x="4904" y="4904"/>
                  </a:cubicBezTo>
                  <a:cubicBezTo>
                    <a:pt x="8044" y="1764"/>
                    <a:pt x="12302" y="0"/>
                    <a:pt x="16743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435715" cy="734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4000" y="4246798"/>
            <a:ext cx="2822718" cy="1945305"/>
            <a:chOff x="0" y="0"/>
            <a:chExt cx="751987" cy="518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431854" y="402953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8" y="0"/>
                </a:lnTo>
                <a:lnTo>
                  <a:pt x="476948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03 of 07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994" y="1045038"/>
            <a:ext cx="8651636" cy="194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1E302C"/>
                </a:solidFill>
                <a:latin typeface="Times New Roman Bold Italics"/>
              </a:rPr>
              <a:t>The objective of the Library Management System (LMS) project is to design and implement an efficient and user-friendly system that automates the various tasks associated with managing a library.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88411" y="4572224"/>
            <a:ext cx="2033896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7EF"/>
                </a:solidFill>
                <a:latin typeface="Times New Roman"/>
              </a:rPr>
              <a:t>User Friendly Interface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454086" y="4246798"/>
            <a:ext cx="2822718" cy="1945305"/>
            <a:chOff x="0" y="0"/>
            <a:chExt cx="751987" cy="5182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591939" y="402953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9" y="0"/>
                </a:lnTo>
                <a:lnTo>
                  <a:pt x="476949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7729260" y="4739188"/>
            <a:ext cx="227237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7EF"/>
                </a:solidFill>
                <a:latin typeface="Times New Roman"/>
              </a:rPr>
              <a:t>Automation of processes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28700" y="4246798"/>
            <a:ext cx="2822718" cy="1945305"/>
            <a:chOff x="0" y="0"/>
            <a:chExt cx="751987" cy="5182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3166554" y="402953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8" y="0"/>
                </a:lnTo>
                <a:lnTo>
                  <a:pt x="476948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132658" y="4599569"/>
            <a:ext cx="2614802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7EF"/>
                </a:solidFill>
                <a:latin typeface="Times New Roman"/>
              </a:rPr>
              <a:t>Efficient Book Management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4294000" y="6609388"/>
            <a:ext cx="2822718" cy="1945305"/>
            <a:chOff x="0" y="0"/>
            <a:chExt cx="751987" cy="51824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6431854" y="639212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8" y="0"/>
                </a:lnTo>
                <a:lnTo>
                  <a:pt x="476948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4635804" y="7069102"/>
            <a:ext cx="2033896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7EF"/>
                </a:solidFill>
                <a:latin typeface="Times New Roman"/>
              </a:rPr>
              <a:t>Security and access control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454086" y="6609388"/>
            <a:ext cx="2822718" cy="1945305"/>
            <a:chOff x="0" y="0"/>
            <a:chExt cx="751987" cy="5182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9591939" y="639212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9" y="0"/>
                </a:lnTo>
                <a:lnTo>
                  <a:pt x="476949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848497" y="7207814"/>
            <a:ext cx="2033896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7EF"/>
                </a:solidFill>
                <a:latin typeface="Times New Roman"/>
              </a:rPr>
              <a:t>Scalability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028700" y="6609388"/>
            <a:ext cx="2822718" cy="1945305"/>
            <a:chOff x="0" y="0"/>
            <a:chExt cx="751987" cy="51824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51987" cy="518240"/>
            </a:xfrm>
            <a:custGeom>
              <a:avLst/>
              <a:gdLst/>
              <a:ahLst/>
              <a:cxnLst/>
              <a:rect l="l" t="t" r="r" b="b"/>
              <a:pathLst>
                <a:path w="751987" h="518240">
                  <a:moveTo>
                    <a:pt x="54854" y="0"/>
                  </a:moveTo>
                  <a:lnTo>
                    <a:pt x="697133" y="0"/>
                  </a:lnTo>
                  <a:cubicBezTo>
                    <a:pt x="711681" y="0"/>
                    <a:pt x="725634" y="5779"/>
                    <a:pt x="735921" y="16066"/>
                  </a:cubicBezTo>
                  <a:cubicBezTo>
                    <a:pt x="746208" y="26354"/>
                    <a:pt x="751987" y="40306"/>
                    <a:pt x="751987" y="54854"/>
                  </a:cubicBezTo>
                  <a:lnTo>
                    <a:pt x="751987" y="463385"/>
                  </a:lnTo>
                  <a:cubicBezTo>
                    <a:pt x="751987" y="477934"/>
                    <a:pt x="746208" y="491886"/>
                    <a:pt x="735921" y="502173"/>
                  </a:cubicBezTo>
                  <a:cubicBezTo>
                    <a:pt x="725634" y="512460"/>
                    <a:pt x="711681" y="518240"/>
                    <a:pt x="697133" y="518240"/>
                  </a:cubicBezTo>
                  <a:lnTo>
                    <a:pt x="54854" y="518240"/>
                  </a:lnTo>
                  <a:cubicBezTo>
                    <a:pt x="40306" y="518240"/>
                    <a:pt x="26354" y="512460"/>
                    <a:pt x="16066" y="502173"/>
                  </a:cubicBezTo>
                  <a:cubicBezTo>
                    <a:pt x="5779" y="491886"/>
                    <a:pt x="0" y="477934"/>
                    <a:pt x="0" y="463385"/>
                  </a:cubicBezTo>
                  <a:lnTo>
                    <a:pt x="0" y="54854"/>
                  </a:lnTo>
                  <a:cubicBezTo>
                    <a:pt x="0" y="40306"/>
                    <a:pt x="5779" y="26354"/>
                    <a:pt x="16066" y="16066"/>
                  </a:cubicBezTo>
                  <a:cubicBezTo>
                    <a:pt x="26354" y="5779"/>
                    <a:pt x="40306" y="0"/>
                    <a:pt x="5485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751987" cy="56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3166554" y="6392128"/>
            <a:ext cx="476948" cy="476948"/>
          </a:xfrm>
          <a:custGeom>
            <a:avLst/>
            <a:gdLst/>
            <a:ahLst/>
            <a:cxnLst/>
            <a:rect l="l" t="t" r="r" b="b"/>
            <a:pathLst>
              <a:path w="476948" h="476948">
                <a:moveTo>
                  <a:pt x="0" y="0"/>
                </a:moveTo>
                <a:lnTo>
                  <a:pt x="476948" y="0"/>
                </a:lnTo>
                <a:lnTo>
                  <a:pt x="476948" y="476949"/>
                </a:lnTo>
                <a:lnTo>
                  <a:pt x="0" y="47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215025" y="6807164"/>
            <a:ext cx="2272370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7EF"/>
                </a:solidFill>
                <a:latin typeface="Times New Roman"/>
              </a:rPr>
              <a:t>Enhanced search and retrieval</a:t>
            </a:r>
          </a:p>
        </p:txBody>
      </p:sp>
      <p:sp>
        <p:nvSpPr>
          <p:cNvPr id="56" name="Freeform 56"/>
          <p:cNvSpPr/>
          <p:nvPr/>
        </p:nvSpPr>
        <p:spPr>
          <a:xfrm rot="-6698292">
            <a:off x="10660452" y="5976303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40" y="0"/>
                </a:lnTo>
                <a:lnTo>
                  <a:pt x="1380740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 rot="2811967">
            <a:off x="16693207" y="4369987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39" y="0"/>
                </a:lnTo>
                <a:lnTo>
                  <a:pt x="1380739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4282654" y="5972953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0" y="0"/>
                </a:moveTo>
                <a:lnTo>
                  <a:pt x="1320252" y="0"/>
                </a:lnTo>
                <a:lnTo>
                  <a:pt x="1320252" y="1409977"/>
                </a:lnTo>
                <a:lnTo>
                  <a:pt x="0" y="1409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flipH="1">
            <a:off x="17072975" y="7677714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1115004" y="4207583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0" y="0"/>
                </a:moveTo>
                <a:lnTo>
                  <a:pt x="559764" y="0"/>
                </a:lnTo>
                <a:lnTo>
                  <a:pt x="559764" y="597807"/>
                </a:lnTo>
                <a:lnTo>
                  <a:pt x="0" y="597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04 of 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53800" y="419100"/>
            <a:ext cx="5385936" cy="7729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301"/>
              </a:lnSpc>
              <a:spcBef>
                <a:spcPct val="0"/>
              </a:spcBef>
            </a:pPr>
            <a:r>
              <a:rPr lang="en-US" sz="10929" dirty="0">
                <a:solidFill>
                  <a:srgbClr val="8F6234"/>
                </a:solidFill>
                <a:latin typeface="League Gothic"/>
              </a:rPr>
              <a:t>FLOW CHART OF LIBRARY MANAGEMENT SYSTEM 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46B921E3-FCBB-AB9F-5356-3AFF9166A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00" y="2171700"/>
            <a:ext cx="594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" name="AutoShape 12" descr="state library management system | Visual Paradigm User-Contributed Diagrams  / Designs">
            <a:extLst>
              <a:ext uri="{FF2B5EF4-FFF2-40B4-BE49-F238E27FC236}">
                <a16:creationId xmlns:a16="http://schemas.microsoft.com/office/drawing/2014/main" id="{53201714-946F-1EE7-7068-31162B002715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5867400" y="52959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659E3-94DF-A89D-DCE6-F3621916B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"/>
            <a:ext cx="9677400" cy="8590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14003781" y="350300"/>
            <a:ext cx="2585657" cy="2218964"/>
          </a:xfrm>
          <a:custGeom>
            <a:avLst/>
            <a:gdLst/>
            <a:ahLst/>
            <a:cxnLst/>
            <a:rect l="l" t="t" r="r" b="b"/>
            <a:pathLst>
              <a:path w="2585657" h="2218964">
                <a:moveTo>
                  <a:pt x="0" y="0"/>
                </a:moveTo>
                <a:lnTo>
                  <a:pt x="2585657" y="0"/>
                </a:lnTo>
                <a:lnTo>
                  <a:pt x="2585657" y="2218964"/>
                </a:lnTo>
                <a:lnTo>
                  <a:pt x="0" y="221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05 of 07</a:t>
            </a:r>
          </a:p>
        </p:txBody>
      </p:sp>
      <p:sp>
        <p:nvSpPr>
          <p:cNvPr id="15" name="Freeform 15"/>
          <p:cNvSpPr/>
          <p:nvPr/>
        </p:nvSpPr>
        <p:spPr>
          <a:xfrm rot="-2166887">
            <a:off x="8264687" y="29296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8195011" y="7629298"/>
            <a:ext cx="669085" cy="714557"/>
          </a:xfrm>
          <a:custGeom>
            <a:avLst/>
            <a:gdLst/>
            <a:ahLst/>
            <a:cxnLst/>
            <a:rect l="l" t="t" r="r" b="b"/>
            <a:pathLst>
              <a:path w="669085" h="714557">
                <a:moveTo>
                  <a:pt x="669085" y="0"/>
                </a:moveTo>
                <a:lnTo>
                  <a:pt x="0" y="0"/>
                </a:lnTo>
                <a:lnTo>
                  <a:pt x="0" y="714557"/>
                </a:lnTo>
                <a:lnTo>
                  <a:pt x="669085" y="714557"/>
                </a:lnTo>
                <a:lnTo>
                  <a:pt x="6690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-70644" y="784367"/>
            <a:ext cx="11328876" cy="11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19"/>
              </a:lnSpc>
              <a:spcBef>
                <a:spcPct val="0"/>
              </a:spcBef>
            </a:pPr>
            <a:r>
              <a:rPr lang="en-US" sz="6799" dirty="0">
                <a:solidFill>
                  <a:srgbClr val="000000"/>
                </a:solidFill>
                <a:latin typeface="Amsterdam Four"/>
              </a:rPr>
              <a:t>Library Manager Source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3B693-AAF5-3E24-702E-43162CC908CB}"/>
              </a:ext>
            </a:extLst>
          </p:cNvPr>
          <p:cNvSpPr txBox="1"/>
          <p:nvPr/>
        </p:nvSpPr>
        <p:spPr>
          <a:xfrm>
            <a:off x="2590800" y="3280748"/>
            <a:ext cx="899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book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all books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author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title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 book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title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author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price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303636" y="2334794"/>
            <a:ext cx="5955664" cy="5414240"/>
          </a:xfrm>
          <a:custGeom>
            <a:avLst/>
            <a:gdLst/>
            <a:ahLst/>
            <a:cxnLst/>
            <a:rect l="l" t="t" r="r" b="b"/>
            <a:pathLst>
              <a:path w="5955664" h="5414240">
                <a:moveTo>
                  <a:pt x="0" y="0"/>
                </a:moveTo>
                <a:lnTo>
                  <a:pt x="5955664" y="0"/>
                </a:lnTo>
                <a:lnTo>
                  <a:pt x="5955664" y="5414240"/>
                </a:lnTo>
                <a:lnTo>
                  <a:pt x="0" y="5414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07 of 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5181" y="831175"/>
            <a:ext cx="13789699" cy="140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1E302C"/>
                </a:solidFill>
                <a:latin typeface="Amsterdam Four"/>
              </a:rPr>
              <a:t>Concepts for building LMS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5181" y="3233064"/>
            <a:ext cx="9966586" cy="124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6"/>
              </a:lnSpc>
              <a:spcBef>
                <a:spcPct val="0"/>
              </a:spcBef>
            </a:pPr>
            <a:r>
              <a:rPr lang="en-US" sz="3397" dirty="0">
                <a:solidFill>
                  <a:srgbClr val="151F28"/>
                </a:solidFill>
                <a:latin typeface="Times New Roman Bold Italics"/>
              </a:rPr>
              <a:t>There are many components or key elements used to construct the library </a:t>
            </a:r>
            <a:r>
              <a:rPr lang="en-US" sz="3397" dirty="0" err="1">
                <a:solidFill>
                  <a:srgbClr val="151F28"/>
                </a:solidFill>
                <a:latin typeface="Times New Roman Bold Italics"/>
              </a:rPr>
              <a:t>managemnt</a:t>
            </a:r>
            <a:r>
              <a:rPr lang="en-US" sz="3397" dirty="0">
                <a:solidFill>
                  <a:srgbClr val="151F28"/>
                </a:solidFill>
                <a:latin typeface="Times New Roman Bold Italics"/>
              </a:rPr>
              <a:t> system such as follows</a:t>
            </a:r>
          </a:p>
        </p:txBody>
      </p:sp>
      <p:sp>
        <p:nvSpPr>
          <p:cNvPr id="29" name="Freeform 29"/>
          <p:cNvSpPr/>
          <p:nvPr/>
        </p:nvSpPr>
        <p:spPr>
          <a:xfrm>
            <a:off x="925103" y="5508743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526564" y="5508743"/>
            <a:ext cx="3711588" cy="460920"/>
            <a:chOff x="0" y="0"/>
            <a:chExt cx="327256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75278" y="5548250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Switch statement</a:t>
            </a:r>
          </a:p>
        </p:txBody>
      </p:sp>
      <p:sp>
        <p:nvSpPr>
          <p:cNvPr id="34" name="Freeform 34"/>
          <p:cNvSpPr/>
          <p:nvPr/>
        </p:nvSpPr>
        <p:spPr>
          <a:xfrm>
            <a:off x="5998798" y="5508743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6600258" y="5508743"/>
            <a:ext cx="3711588" cy="460920"/>
            <a:chOff x="0" y="0"/>
            <a:chExt cx="327256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848972" y="5548250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Arrays</a:t>
            </a:r>
          </a:p>
        </p:txBody>
      </p:sp>
      <p:sp>
        <p:nvSpPr>
          <p:cNvPr id="39" name="Freeform 39"/>
          <p:cNvSpPr/>
          <p:nvPr/>
        </p:nvSpPr>
        <p:spPr>
          <a:xfrm>
            <a:off x="925103" y="6248804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1"/>
                </a:lnTo>
                <a:lnTo>
                  <a:pt x="0" y="46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526564" y="6248804"/>
            <a:ext cx="3711588" cy="460920"/>
            <a:chOff x="0" y="0"/>
            <a:chExt cx="3272560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75278" y="6288311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Looping constructs</a:t>
            </a:r>
          </a:p>
        </p:txBody>
      </p:sp>
      <p:sp>
        <p:nvSpPr>
          <p:cNvPr id="44" name="Freeform 44"/>
          <p:cNvSpPr/>
          <p:nvPr/>
        </p:nvSpPr>
        <p:spPr>
          <a:xfrm>
            <a:off x="5998798" y="6248804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1"/>
                </a:lnTo>
                <a:lnTo>
                  <a:pt x="0" y="46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6600258" y="6248804"/>
            <a:ext cx="3711588" cy="460920"/>
            <a:chOff x="0" y="0"/>
            <a:chExt cx="327256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6848972" y="6288311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String function</a:t>
            </a:r>
          </a:p>
        </p:txBody>
      </p:sp>
      <p:sp>
        <p:nvSpPr>
          <p:cNvPr id="49" name="Freeform 49"/>
          <p:cNvSpPr/>
          <p:nvPr/>
        </p:nvSpPr>
        <p:spPr>
          <a:xfrm>
            <a:off x="925103" y="6988866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1526564" y="6988866"/>
            <a:ext cx="3711588" cy="460920"/>
            <a:chOff x="0" y="0"/>
            <a:chExt cx="3272560" cy="406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775278" y="7028372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Function prototypes</a:t>
            </a:r>
          </a:p>
        </p:txBody>
      </p:sp>
      <p:sp>
        <p:nvSpPr>
          <p:cNvPr id="54" name="Freeform 54"/>
          <p:cNvSpPr/>
          <p:nvPr/>
        </p:nvSpPr>
        <p:spPr>
          <a:xfrm>
            <a:off x="5998798" y="6988866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6600258" y="6988866"/>
            <a:ext cx="3711588" cy="460920"/>
            <a:chOff x="0" y="0"/>
            <a:chExt cx="3272560" cy="4064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848972" y="7028372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</a:rPr>
              <a:t>Structure definition</a:t>
            </a:r>
          </a:p>
        </p:txBody>
      </p:sp>
      <p:sp>
        <p:nvSpPr>
          <p:cNvPr id="59" name="Freeform 59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3345220" y="2974813"/>
            <a:ext cx="3682523" cy="36825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5036" y="4281453"/>
            <a:ext cx="2694390" cy="269439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76220" y="3290835"/>
            <a:ext cx="2094831" cy="20948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91816" y="4338250"/>
            <a:ext cx="3879460" cy="3237586"/>
          </a:xfrm>
          <a:custGeom>
            <a:avLst/>
            <a:gdLst/>
            <a:ahLst/>
            <a:cxnLst/>
            <a:rect l="l" t="t" r="r" b="b"/>
            <a:pathLst>
              <a:path w="3879460" h="3237586">
                <a:moveTo>
                  <a:pt x="0" y="0"/>
                </a:moveTo>
                <a:lnTo>
                  <a:pt x="3879459" y="0"/>
                </a:lnTo>
                <a:lnTo>
                  <a:pt x="3879459" y="3237586"/>
                </a:lnTo>
                <a:lnTo>
                  <a:pt x="0" y="323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4985874" y="373394"/>
            <a:ext cx="16230600" cy="117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1"/>
              </a:lnSpc>
              <a:spcBef>
                <a:spcPct val="0"/>
              </a:spcBef>
            </a:pPr>
            <a:r>
              <a:rPr lang="en-US" sz="6901">
                <a:solidFill>
                  <a:srgbClr val="8F6234"/>
                </a:solidFill>
                <a:latin typeface="League Gothic"/>
              </a:rPr>
              <a:t>SAMPLE OUTPUT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8932" y="2974813"/>
            <a:ext cx="7330368" cy="5526897"/>
            <a:chOff x="0" y="0"/>
            <a:chExt cx="4047257" cy="30515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7257" cy="3051521"/>
            </a:xfrm>
            <a:custGeom>
              <a:avLst/>
              <a:gdLst/>
              <a:ahLst/>
              <a:cxnLst/>
              <a:rect l="l" t="t" r="r" b="b"/>
              <a:pathLst>
                <a:path w="4047257" h="3051521">
                  <a:moveTo>
                    <a:pt x="3844057" y="0"/>
                  </a:moveTo>
                  <a:cubicBezTo>
                    <a:pt x="3956282" y="0"/>
                    <a:pt x="4047257" y="683106"/>
                    <a:pt x="4047257" y="1525761"/>
                  </a:cubicBezTo>
                  <a:cubicBezTo>
                    <a:pt x="4047257" y="2368415"/>
                    <a:pt x="3956282" y="3051521"/>
                    <a:pt x="3844057" y="3051521"/>
                  </a:cubicBezTo>
                  <a:lnTo>
                    <a:pt x="203200" y="3051521"/>
                  </a:lnTo>
                  <a:cubicBezTo>
                    <a:pt x="90976" y="3051521"/>
                    <a:pt x="0" y="2368415"/>
                    <a:pt x="0" y="1525761"/>
                  </a:cubicBezTo>
                  <a:cubicBezTo>
                    <a:pt x="0" y="6831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047257" cy="3099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1627902">
            <a:off x="4344153" y="3953726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303969" y="506744"/>
            <a:ext cx="10610710" cy="8191328"/>
          </a:xfrm>
          <a:custGeom>
            <a:avLst/>
            <a:gdLst/>
            <a:ahLst/>
            <a:cxnLst/>
            <a:rect l="l" t="t" r="r" b="b"/>
            <a:pathLst>
              <a:path w="10610710" h="8191328">
                <a:moveTo>
                  <a:pt x="0" y="0"/>
                </a:moveTo>
                <a:lnTo>
                  <a:pt x="10610710" y="0"/>
                </a:lnTo>
                <a:lnTo>
                  <a:pt x="10610710" y="8191328"/>
                </a:lnTo>
                <a:lnTo>
                  <a:pt x="0" y="8191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58" r="-6680" b="-958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15025" y="9312060"/>
            <a:ext cx="2130195" cy="2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Times New Roman"/>
              </a:rPr>
              <a:t>LMS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</a:rPr>
              <a:t>Page 06 of 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354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Amsterdam Four</vt:lpstr>
      <vt:lpstr>Arial</vt:lpstr>
      <vt:lpstr>Times New Roman Bold Italics</vt:lpstr>
      <vt:lpstr>ITC Franklin Gothic LT</vt:lpstr>
      <vt:lpstr>League Gothic</vt:lpstr>
      <vt:lpstr>Times New Roman Italics</vt:lpstr>
      <vt:lpstr>Calibri</vt:lpstr>
      <vt:lpstr>Times New Roman</vt:lpstr>
      <vt:lpstr>ITC Franklin Gothic LT Semi-Bold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Illustrative Brainstorming Presentation</dc:title>
  <dc:creator>ELAKSHME DEVI</dc:creator>
  <cp:lastModifiedBy>Sriram Caliaperoumal</cp:lastModifiedBy>
  <cp:revision>3</cp:revision>
  <dcterms:created xsi:type="dcterms:W3CDTF">2006-08-16T00:00:00Z</dcterms:created>
  <dcterms:modified xsi:type="dcterms:W3CDTF">2024-03-17T18:20:10Z</dcterms:modified>
  <dc:identifier>DAF_UemIMxo</dc:identifier>
</cp:coreProperties>
</file>